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3.xml.rels" ContentType="application/vnd.openxmlformats-package.relationships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9.png" ContentType="image/png"/>
  <Override PartName="/ppt/media/image98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62.jpeg" ContentType="image/jpe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97.png" ContentType="image/png"/>
  <Override PartName="/ppt/media/image9.jpeg" ContentType="image/jpe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5BF4B34-CF95-4791-A6A6-7294055B205C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31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profile of counts is a linear mixture of universal profiles known as signatures</a:t>
            </a: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weights are also known as exposures, because they represent the expected no. mutations attributable to signature.</a:t>
            </a: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Profiles are our fundamental object of study.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But MLEs can be misleading, particularly with sparse data.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are some sensible choices to moderate (regularize) the estimation: Dirichlet prior.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685800" y="439200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Analogy between Dirichlet and distribution over the space of ways to break a stick.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Imagine sample N has few mutations (in particular a lot of zeros) but we still want to carry out inference of some kind on its mutation rate.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By fitting we can provide a plausible decomposition of the sparse set, which leads to well defined frequencies for each context.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52916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Flat mutation rate: 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Take the mutation burden observed in a sample and “spread” it across possible mutations proportionally to the conditional probabilities.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Given regions we can then compare expected exposure with observed exposure. Exon-vs-Intron mutation rate.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Locally flat, neutral mutation rate: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Compute expected silent burden across the canonical transcriptome and extrapolate mutation rates (ENCODE covariates, dNdScv).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Formally, expression of the error and underlying assumptions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686160" y="4343760"/>
            <a:ext cx="548280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the mutation rate?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can reason in terms of the mutation rate without knowing it exactly.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mutation rate depends on: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accumulated exposure to mutagenic process (time and intensity of mutagen)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dynamics of genetic damage accumulation and repair activity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number of divisions of the cell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a flat mutation rate model all this should be contained in a constant K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 ACA&gt;T at site1 or ACC&gt;T at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experiment, a mutation in site1 or in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Clumping is inherent to randomness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Sometimes we need to statistically assess mutational clumps aka “clusters”, i.e. how likely it is to bring them about just by chance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Would the distribution of mutations be the same if randomly re-drawing the same number of mutations?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need to do so consistently with mutational profiles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idea can be extended to other forms of enrichment: functional scores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81248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Mutations can be broken down: virtual fractions of mutation reflecting the chances that this mutation has been originated by a given mutational process.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Specific for each sample and context.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Total exposure of a signature in a given region can be computed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Mean risk coming from a specific exposure is computed by spreading a unit burden and  comparing region vs environment.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Unit risk attributable to a mutational process can be converted to effective risk is multiplied by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920" cy="342504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</p:spPr>
        <p:txBody>
          <a:bodyPr lIns="0" rIns="0" tIns="0" bIns="0"/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ref, flanking and alt bases are determinants of the mutation rate.</a:t>
            </a: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Mutational processes encoded as signatures all share one important fundamental property: </a:t>
            </a: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r>
              <a:rPr b="0" lang="en-US" sz="2000" spc="-1" strike="noStrike">
                <a:latin typeface="Arial"/>
              </a:rPr>
              <a:t>the mutation rates for each channel keep proportional, regardless of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2280" cy="342540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686160" y="4343760"/>
            <a:ext cx="548280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24584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Cosine similarity (geometric)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Relative entropy (how to interpret the order of magnitude)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These are pointwise comparisons, but it may also be useful to think about a random signature profile generating process and compute p-values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Such random generating processes can be e.g.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based on rearrangements or based on distributions (Dirichlet)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920" cy="3425040"/>
          </a:xfrm>
          <a:prstGeom prst="rect">
            <a:avLst/>
          </a:prstGeom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</p:spPr>
        <p:txBody>
          <a:bodyPr lIns="0" rIns="0" tIns="0" bIns="0"/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examples of exogenous factors</a:t>
            </a: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genotoxic poisoning by</a:t>
            </a: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acrylamide</a:t>
            </a:r>
            <a:endParaRPr b="0" lang="en-US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aristolochic acids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920" cy="342504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</p:spPr>
        <p:txBody>
          <a:bodyPr lIns="0" rIns="0" tIns="0" bIns="0"/>
          <a:p>
            <a:pPr marL="216000" indent="-21348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Somatic mutations (variants) reflect the history of each cell downstream from germline.</a:t>
            </a:r>
            <a:endParaRPr b="0" lang="en-US" sz="2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Clonal expansion (e.g. tumours) provides us a faithful snapshot of the mutational status of the founder cell(s).</a:t>
            </a:r>
            <a:endParaRPr b="0" lang="en-US" sz="2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956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956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9560" cy="11419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loizoulab.org/research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doi.org/10.1101/190330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93800" y="2377440"/>
            <a:ext cx="111830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ISMB 2020 Tutorial: 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Mutational Signature Analysis</a:t>
            </a:r>
            <a:br/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 Themes and Tactics in</a:t>
            </a:r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Genomic Landscape Analyses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Ferran Muiños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600" spc="-1" strike="noStrike">
                <a:solidFill>
                  <a:srgbClr val="0066b3"/>
                </a:solidFill>
                <a:latin typeface="Calibri Light"/>
                <a:ea typeface="DejaVu Sans"/>
              </a:rPr>
              <a:t>ferran.muinos@irbbarcelona.org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3" name="Picture 22" descr=""/>
          <p:cNvPicPr/>
          <p:nvPr/>
        </p:nvPicPr>
        <p:blipFill>
          <a:blip r:embed="rId1"/>
          <a:stretch/>
        </p:blipFill>
        <p:spPr>
          <a:xfrm>
            <a:off x="5386680" y="4961160"/>
            <a:ext cx="2242080" cy="138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74080" y="-66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Session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2651760" y="222804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368720" y="2147760"/>
            <a:ext cx="9966960" cy="298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Data (counts) → Spectra (probabilities)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Spectra → Site-by-site mutation rate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Mutation rate → Mutational variability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Breaking down single mutations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The use of spectra similarity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13840" y="26067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1. from frequencies to probabilities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Count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03480" y="1737360"/>
            <a:ext cx="7041240" cy="38361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rcRect l="0" t="0" r="24601" b="49614"/>
          <a:stretch/>
        </p:blipFill>
        <p:spPr>
          <a:xfrm>
            <a:off x="7680960" y="4937760"/>
            <a:ext cx="4201560" cy="164520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Counts, Frequencies, Probabilities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387240" y="1645920"/>
            <a:ext cx="5847480" cy="499068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11521800" y="6397560"/>
            <a:ext cx="548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22960" y="18288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Deconstruction and fitting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85600" y="1529640"/>
            <a:ext cx="9981000" cy="494244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Observed frequencies are not the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true underlying probabilities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15480" y="2166480"/>
            <a:ext cx="1051092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Multinomial model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 rot="23400">
            <a:off x="1607040" y="2956320"/>
            <a:ext cx="9138960" cy="3138120"/>
          </a:xfrm>
          <a:prstGeom prst="rect">
            <a:avLst/>
          </a:prstGeom>
          <a:ln w="38160"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946080" y="77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 with MLE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74320" y="2437920"/>
            <a:ext cx="5576760" cy="27302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6400800" y="3714120"/>
            <a:ext cx="5540040" cy="28368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6358320" y="1371600"/>
            <a:ext cx="5527800" cy="207468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946080" y="77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low 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71480" y="213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Maximum Likelihood Estimation (MLE) is a reasonable choice when high counts...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but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sometimes we get low counts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and we still want to say something about context probability at sequencing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what to do?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-822960" y="221040"/>
            <a:ext cx="13714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371600" y="1770480"/>
            <a:ext cx="9618840" cy="46904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-199440" y="149040"/>
            <a:ext cx="1307484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987480" y="177624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Dirichlet distributions can be thought of as one particularly simple family of distributions of multinomial distributions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282400" y="2840040"/>
            <a:ext cx="8049600" cy="3834360"/>
          </a:xfrm>
          <a:prstGeom prst="rect">
            <a:avLst/>
          </a:prstGeom>
          <a:ln>
            <a:noFill/>
          </a:ln>
        </p:spPr>
      </p:pic>
      <p:sp>
        <p:nvSpPr>
          <p:cNvPr id="153" name="CustomShape 4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005840" y="26067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0. 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152144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463040" y="2155680"/>
            <a:ext cx="9599400" cy="430560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Dirichlet distribution on 2-simplex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926080" y="2103120"/>
            <a:ext cx="2993040" cy="20448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6538320" y="2119680"/>
            <a:ext cx="3108960" cy="20448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6536880" y="4194000"/>
            <a:ext cx="3042720" cy="20448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2926080" y="4206240"/>
            <a:ext cx="3108960" cy="20448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2926080" y="1554480"/>
            <a:ext cx="279576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alpha=(1,1,1)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6564240" y="1518480"/>
            <a:ext cx="279576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alpha=(2,2,2)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2891160" y="6323040"/>
            <a:ext cx="279576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alpha=(1,3,2)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5988240" y="6289920"/>
            <a:ext cx="4204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alpha=(0.95, 0.95, 0.95)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248760" y="2950200"/>
            <a:ext cx="2585160" cy="1986840"/>
          </a:xfrm>
          <a:prstGeom prst="rect">
            <a:avLst/>
          </a:prstGeom>
          <a:ln>
            <a:noFill/>
          </a:ln>
        </p:spPr>
      </p:pic>
      <p:sp>
        <p:nvSpPr>
          <p:cNvPr id="168" name="CustomShape 6"/>
          <p:cNvSpPr/>
          <p:nvPr/>
        </p:nvSpPr>
        <p:spPr>
          <a:xfrm>
            <a:off x="11521800" y="6397560"/>
            <a:ext cx="433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-91440" y="257040"/>
            <a:ext cx="1261764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80480" y="1830960"/>
            <a:ext cx="10695600" cy="383760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11338560" y="639756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504720" y="1521360"/>
            <a:ext cx="5802840" cy="243432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-91440" y="41040"/>
            <a:ext cx="1261764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486400" y="3749040"/>
            <a:ext cx="6402600" cy="287568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838080" y="18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51480" y="2418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005480" y="1828800"/>
            <a:ext cx="9507600" cy="475236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4350240" y="3951360"/>
            <a:ext cx="7404120" cy="1277640"/>
          </a:xfrm>
          <a:prstGeom prst="ellipse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18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51480" y="2418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645920" y="1775520"/>
            <a:ext cx="9219600" cy="462456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note on probability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 discussing probabilities, it is often a waste of time not to have a concrete underlying random experiment in mind.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006200" y="260712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2. site specific mutation rate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401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do those frequencies and probabilities mean?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275480" y="231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two main “forces“ that shape the frequencies observed in our sequencing experiment: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1)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site-by-site mutation rate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2)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[trinucleotide] content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of the region sequenced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correct for the content, what are we left with?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Whole genome and exome: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trinucleotide content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126480" y="2344320"/>
            <a:ext cx="5083920" cy="350532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853920" y="2377440"/>
            <a:ext cx="4721400" cy="35053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46080" y="113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depends on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nucleotide context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583680" y="1737360"/>
            <a:ext cx="4206240" cy="22852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415080" y="1737360"/>
            <a:ext cx="4689000" cy="50274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5574600" y="4389120"/>
            <a:ext cx="6311880" cy="20109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18288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Flat model of site-by-site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876680" y="1645920"/>
            <a:ext cx="8362800" cy="483624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838080" y="13968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997200" y="1688400"/>
            <a:ext cx="4935240" cy="207216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997200" y="3791520"/>
            <a:ext cx="4993200" cy="288108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6238800" y="1383120"/>
            <a:ext cx="5738040" cy="25470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6221880" y="4031640"/>
            <a:ext cx="5754960" cy="227592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731520" y="2194560"/>
            <a:ext cx="5461920" cy="31053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675120" y="2103120"/>
            <a:ext cx="5347440" cy="380196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8200" cy="37533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6562800" y="2286000"/>
            <a:ext cx="5230440" cy="267768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8200" cy="375336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081040" cy="24832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006200" y="260712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3. assessing mutation rate anomalies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74080" y="28440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093040" y="2008800"/>
            <a:ext cx="8251560" cy="383868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208600" y="6035040"/>
            <a:ext cx="17226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38080" y="14040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3369240" y="4300200"/>
            <a:ext cx="5808960" cy="20822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6530760" y="1650240"/>
            <a:ext cx="5446080" cy="173124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365760" y="1672560"/>
            <a:ext cx="6230880" cy="223524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365760" y="1687680"/>
            <a:ext cx="5758920" cy="21470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1314000" y="4134240"/>
            <a:ext cx="4874760" cy="200772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6436800" y="1609920"/>
            <a:ext cx="5534640" cy="520488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838080" y="14040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854640" y="2193120"/>
            <a:ext cx="5630040" cy="325548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6976800" y="2252880"/>
            <a:ext cx="4663800" cy="369468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838080" y="14040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554480" y="5970240"/>
            <a:ext cx="225612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46080" y="113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depends on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nucleotide context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548640" y="2720880"/>
            <a:ext cx="11218680" cy="249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018080" y="113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models are important in the discovery of cancer genes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736200" y="6126480"/>
            <a:ext cx="25549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Martinez-Jimenez et al.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 press (Nature Reviews Cancer)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549000" y="2011680"/>
            <a:ext cx="3381120" cy="396432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4480560" y="1882080"/>
            <a:ext cx="6729840" cy="4288320"/>
          </a:xfrm>
          <a:prstGeom prst="rect">
            <a:avLst/>
          </a:prstGeom>
          <a:ln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-72000" y="293040"/>
            <a:ext cx="1252620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Diffusion of observed mutations: </a:t>
            </a:r>
            <a:r>
              <a:rPr b="0" i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oncodriveCLUSTL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53000" y="2049480"/>
            <a:ext cx="11823120" cy="3306960"/>
          </a:xfrm>
          <a:prstGeom prst="rect">
            <a:avLst/>
          </a:prstGeom>
          <a:ln>
            <a:noFill/>
          </a:ln>
        </p:spPr>
      </p:pic>
      <p:sp>
        <p:nvSpPr>
          <p:cNvPr id="255" name="CustomShape 3"/>
          <p:cNvSpPr/>
          <p:nvPr/>
        </p:nvSpPr>
        <p:spPr>
          <a:xfrm>
            <a:off x="7776000" y="5943600"/>
            <a:ext cx="36522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Arnedo-Pac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 10.1093/bioinformatics/btz501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74080" y="185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Locally flat model: assessing neutral mutation rates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5610960" y="2261880"/>
            <a:ext cx="6307560" cy="35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Learn site-by-site mutation rates: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valid for CDS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neutral: correct for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locally flat: aware of chromatin determinants of mutation rate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205280" y="2232000"/>
            <a:ext cx="3234240" cy="319140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1205280" y="5425200"/>
            <a:ext cx="29991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Martincorena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https://doi.org/10.1016/j.cell.2017.09.042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-318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2265840" y="822960"/>
            <a:ext cx="7883280" cy="563436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38080" y="-318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1793880" y="933120"/>
            <a:ext cx="8627760" cy="573948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38080" y="-318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796320" y="1003680"/>
            <a:ext cx="6791400" cy="56642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7492680" y="5308920"/>
            <a:ext cx="4392720" cy="9986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8443440" y="2053080"/>
            <a:ext cx="2894040" cy="2517840"/>
          </a:xfrm>
          <a:prstGeom prst="rect">
            <a:avLst/>
          </a:prstGeom>
          <a:ln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38080" y="-66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303120" y="1162440"/>
            <a:ext cx="5730120" cy="30654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6492240" y="2892240"/>
            <a:ext cx="5208120" cy="359820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38080" y="-174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517120" y="3238560"/>
            <a:ext cx="72198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1870560" y="1371600"/>
            <a:ext cx="9402120" cy="47966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425880" y="4804560"/>
            <a:ext cx="5881680" cy="153252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87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38080" y="-174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2517120" y="3238560"/>
            <a:ext cx="72198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978120" y="914400"/>
            <a:ext cx="4324680" cy="5576760"/>
          </a:xfrm>
          <a:prstGeom prst="rect">
            <a:avLst/>
          </a:prstGeom>
          <a:ln>
            <a:noFill/>
          </a:ln>
        </p:spPr>
      </p:pic>
      <p:sp>
        <p:nvSpPr>
          <p:cNvPr id="292" name="CustomShape 4"/>
          <p:cNvSpPr/>
          <p:nvPr/>
        </p:nvSpPr>
        <p:spPr>
          <a:xfrm>
            <a:off x="5370840" y="6244200"/>
            <a:ext cx="157788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6400800" y="1828800"/>
            <a:ext cx="5333760" cy="3656880"/>
          </a:xfrm>
          <a:prstGeom prst="rect">
            <a:avLst/>
          </a:prstGeom>
          <a:ln>
            <a:noFill/>
          </a:ln>
        </p:spPr>
      </p:pic>
      <p:sp>
        <p:nvSpPr>
          <p:cNvPr id="294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006200" y="260712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1006560" y="260748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4. Segregated mutational landscapes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293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mutation rate by nucleotide context is useful?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78280" y="2560320"/>
            <a:ext cx="11425320" cy="26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Binning by nucleotide context allows to break down mutagenesis into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common mutagenesis patterns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known as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are one step closer to a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causal biological interpretation of mutations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in terms of distinct (exogenous and endogenous) factors operative in the genome.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1590480" y="5134320"/>
            <a:ext cx="9507600" cy="7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838080" y="-174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2517120" y="3238560"/>
            <a:ext cx="72198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6217920" y="2011680"/>
            <a:ext cx="5938560" cy="35272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548640" y="1378800"/>
            <a:ext cx="5576040" cy="419724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38080" y="-174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2517120" y="3238560"/>
            <a:ext cx="72198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640080" y="1371600"/>
            <a:ext cx="5301720" cy="250992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6496560" y="1280160"/>
            <a:ext cx="5343840" cy="530172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/>
          <a:stretch/>
        </p:blipFill>
        <p:spPr>
          <a:xfrm>
            <a:off x="855720" y="4480560"/>
            <a:ext cx="5543280" cy="177444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946080" y="-102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nucleosome-covered DNA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2517120" y="3238560"/>
            <a:ext cx="72198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182880" y="2088360"/>
            <a:ext cx="3216960" cy="30524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3474720" y="1480320"/>
            <a:ext cx="5799600" cy="45244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3"/>
          <a:stretch/>
        </p:blipFill>
        <p:spPr>
          <a:xfrm>
            <a:off x="9277200" y="4161960"/>
            <a:ext cx="2740320" cy="192852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4"/>
          <a:stretch/>
        </p:blipFill>
        <p:spPr>
          <a:xfrm>
            <a:off x="9277200" y="1472760"/>
            <a:ext cx="2593440" cy="1917360"/>
          </a:xfrm>
          <a:prstGeom prst="rect">
            <a:avLst/>
          </a:prstGeom>
          <a:ln>
            <a:noFill/>
          </a:ln>
        </p:spPr>
      </p:pic>
      <p:sp>
        <p:nvSpPr>
          <p:cNvPr id="317" name="CustomShape 4"/>
          <p:cNvSpPr/>
          <p:nvPr/>
        </p:nvSpPr>
        <p:spPr>
          <a:xfrm>
            <a:off x="274320" y="6061680"/>
            <a:ext cx="30196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https://doi.org/10.1016/j.cell.2018.10.004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38080" y="-174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Decomposition of UV light exposure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951480" y="177048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517120" y="3238560"/>
            <a:ext cx="72198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081520" y="1263600"/>
            <a:ext cx="8870760" cy="27234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2089440" y="4065840"/>
            <a:ext cx="8933400" cy="2518200"/>
          </a:xfrm>
          <a:prstGeom prst="rect">
            <a:avLst/>
          </a:prstGeom>
          <a:ln>
            <a:noFill/>
          </a:ln>
        </p:spPr>
      </p:pic>
      <p:sp>
        <p:nvSpPr>
          <p:cNvPr id="324" name="CustomShape 4"/>
          <p:cNvSpPr/>
          <p:nvPr/>
        </p:nvSpPr>
        <p:spPr>
          <a:xfrm>
            <a:off x="875880" y="5787360"/>
            <a:ext cx="11350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006200" y="260712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1006560" y="260748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5. Assessing similarity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2286000" y="1554480"/>
            <a:ext cx="7495560" cy="526284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725040" y="1701000"/>
            <a:ext cx="5947560" cy="454752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6564240" y="2468880"/>
            <a:ext cx="5411880" cy="171216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divergence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640080" y="1828800"/>
            <a:ext cx="5712120" cy="42166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490440" y="1828800"/>
            <a:ext cx="5485680" cy="392940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Cosine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606960" y="1418040"/>
            <a:ext cx="5151240" cy="514224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6566400" y="1828800"/>
            <a:ext cx="5318280" cy="36550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rcRect l="17710" t="0" r="0" b="0"/>
          <a:stretch/>
        </p:blipFill>
        <p:spPr>
          <a:xfrm>
            <a:off x="588600" y="2468880"/>
            <a:ext cx="5443920" cy="328932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2"/>
          <a:srcRect l="16961" t="0" r="0" b="0"/>
          <a:stretch/>
        </p:blipFill>
        <p:spPr>
          <a:xfrm>
            <a:off x="6495120" y="2468880"/>
            <a:ext cx="5523120" cy="330696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1920240" y="2011680"/>
            <a:ext cx="2557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8689680" y="1946880"/>
            <a:ext cx="118620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5029200" y="6035040"/>
            <a:ext cx="2557800" cy="6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ICGC Melanoma Australia Cohort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5"/>
          <p:cNvSpPr/>
          <p:nvPr/>
        </p:nvSpPr>
        <p:spPr>
          <a:xfrm>
            <a:off x="731520" y="5969160"/>
            <a:ext cx="11350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0" name="CustomShape 6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rcRect l="0" t="0" r="0" b="6338"/>
          <a:stretch/>
        </p:blipFill>
        <p:spPr>
          <a:xfrm>
            <a:off x="1136160" y="565200"/>
            <a:ext cx="10005120" cy="565128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8631360" y="6309360"/>
            <a:ext cx="274212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Adapted from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  <a:hlinkClick r:id="rId2"/>
              </a:rPr>
              <a:t>https://loizoulab.org/research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by Carla Castignani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and Cosine divergences in the 2-simplex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457200" y="1729440"/>
            <a:ext cx="2924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Centroid (1/3, 1/3, 1/3)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832320" y="6218280"/>
            <a:ext cx="1879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4305600" y="6217920"/>
            <a:ext cx="87156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457200" y="4020480"/>
            <a:ext cx="2924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Vertex (1, 0, 0)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6852240" y="3985920"/>
            <a:ext cx="2924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Point (1/2, 1/4, 1/4)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7155360" y="6140880"/>
            <a:ext cx="1879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8" name="CustomShape 8"/>
          <p:cNvSpPr/>
          <p:nvPr/>
        </p:nvSpPr>
        <p:spPr>
          <a:xfrm>
            <a:off x="10232640" y="6140520"/>
            <a:ext cx="87156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731520" y="2302560"/>
            <a:ext cx="2301120" cy="151740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3644640" y="2211120"/>
            <a:ext cx="2388600" cy="160884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640080" y="4528080"/>
            <a:ext cx="2558520" cy="168732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3524760" y="4482360"/>
            <a:ext cx="2508480" cy="168984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5"/>
          <a:stretch/>
        </p:blipFill>
        <p:spPr>
          <a:xfrm>
            <a:off x="6949440" y="4505400"/>
            <a:ext cx="2455200" cy="16192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6"/>
          <a:stretch/>
        </p:blipFill>
        <p:spPr>
          <a:xfrm>
            <a:off x="9601200" y="4514040"/>
            <a:ext cx="2375640" cy="1600200"/>
          </a:xfrm>
          <a:prstGeom prst="rect">
            <a:avLst/>
          </a:prstGeom>
          <a:ln>
            <a:noFill/>
          </a:ln>
        </p:spPr>
      </p:pic>
      <p:sp>
        <p:nvSpPr>
          <p:cNvPr id="365" name="CustomShape 9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920240" y="2011680"/>
            <a:ext cx="2557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8689680" y="1946880"/>
            <a:ext cx="118620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5029200" y="6035040"/>
            <a:ext cx="2557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Synthetic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rcRect l="14724" t="0" r="0" b="0"/>
          <a:stretch/>
        </p:blipFill>
        <p:spPr>
          <a:xfrm>
            <a:off x="6126480" y="2306880"/>
            <a:ext cx="5912640" cy="3451320"/>
          </a:xfrm>
          <a:prstGeom prst="rect">
            <a:avLst/>
          </a:prstGeom>
          <a:ln>
            <a:noFill/>
          </a:ln>
        </p:spPr>
      </p:pic>
      <p:pic>
        <p:nvPicPr>
          <p:cNvPr id="371" name="" descr=""/>
          <p:cNvPicPr/>
          <p:nvPr/>
        </p:nvPicPr>
        <p:blipFill>
          <a:blip r:embed="rId2"/>
          <a:srcRect l="14724" t="0" r="0" b="0"/>
          <a:stretch/>
        </p:blipFill>
        <p:spPr>
          <a:xfrm>
            <a:off x="135720" y="2306880"/>
            <a:ext cx="5935680" cy="3465000"/>
          </a:xfrm>
          <a:prstGeom prst="rect">
            <a:avLst/>
          </a:prstGeom>
          <a:ln>
            <a:noFill/>
          </a:ln>
        </p:spPr>
      </p:pic>
      <p:sp>
        <p:nvSpPr>
          <p:cNvPr id="372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09480" y="112680"/>
            <a:ext cx="1096956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assessing spectra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rcRect l="0" t="0" r="0" b="46132"/>
          <a:stretch/>
        </p:blipFill>
        <p:spPr>
          <a:xfrm>
            <a:off x="1384560" y="1632240"/>
            <a:ext cx="9915480" cy="3746520"/>
          </a:xfrm>
          <a:prstGeom prst="rect">
            <a:avLst/>
          </a:prstGeom>
          <a:ln>
            <a:noFill/>
          </a:ln>
        </p:spPr>
      </p:pic>
      <p:sp>
        <p:nvSpPr>
          <p:cNvPr id="375" name="CustomShape 2"/>
          <p:cNvSpPr/>
          <p:nvPr/>
        </p:nvSpPr>
        <p:spPr>
          <a:xfrm>
            <a:off x="1372320" y="5616720"/>
            <a:ext cx="96908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to know whether we have deconstructed existing signatures or new ones?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81480" y="76680"/>
            <a:ext cx="1096956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between random spectra?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4593600" y="2446560"/>
            <a:ext cx="5276880" cy="3201480"/>
          </a:xfrm>
          <a:prstGeom prst="rect">
            <a:avLst/>
          </a:prstGeom>
          <a:ln>
            <a:noFill/>
          </a:ln>
        </p:spPr>
      </p:pic>
      <p:sp>
        <p:nvSpPr>
          <p:cNvPr id="379" name="CustomShape 2"/>
          <p:cNvSpPr/>
          <p:nvPr/>
        </p:nvSpPr>
        <p:spPr>
          <a:xfrm>
            <a:off x="5328720" y="1789560"/>
            <a:ext cx="381024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Prob to draw random profiles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with cosine higher than 0.8?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5234400" y="5576040"/>
            <a:ext cx="17139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956160" y="3405600"/>
            <a:ext cx="347004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Randomly drawing pairs of profiles from symmetric Dirichlet distributions.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609480" y="4680"/>
            <a:ext cx="1096956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between random spectra and known signatures?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1865880" y="1404720"/>
            <a:ext cx="8465760" cy="252540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1845360" y="4005720"/>
            <a:ext cx="8593560" cy="2537280"/>
          </a:xfrm>
          <a:prstGeom prst="rect">
            <a:avLst/>
          </a:prstGeom>
          <a:ln>
            <a:noFill/>
          </a:ln>
        </p:spPr>
      </p:pic>
      <p:sp>
        <p:nvSpPr>
          <p:cNvPr id="386" name="CustomShape 2"/>
          <p:cNvSpPr/>
          <p:nvPr/>
        </p:nvSpPr>
        <p:spPr>
          <a:xfrm>
            <a:off x="734400" y="6152040"/>
            <a:ext cx="17326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861480" y="21600"/>
            <a:ext cx="109695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Assessing splits and mergers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1576800" y="1666800"/>
            <a:ext cx="9050040" cy="492588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7406640" y="6309360"/>
            <a:ext cx="45010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https://doi.org/10.1038/s41588-019-0525-5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1352160" y="1173600"/>
            <a:ext cx="34700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SignatureAnalyzer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5303520" y="1139040"/>
            <a:ext cx="34700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SigProfiler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1006200" y="260712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1006560" y="260748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6. Final remarks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1006200" y="260712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914400" y="2318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914400" y="1620720"/>
            <a:ext cx="950796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Morganella, S., et al. (2016). The topography of mutational processes in breast cancer genomes. Nature Communications 7, 1–11.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Frigola, J., et al. (2017). Reduced mutation rate in exons due to differential mismatch repair. Nature Genetics 49, 1684–1692.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Martincorena, I., et al. (2017). Universal Patterns of Selection in Cancer and Somatic Tissues. Cell 171, 1029-1041.e21.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Haradhvala, N.J., et al. (2018). Distinct mutational signatures characterize concurrent loss of polymerase proofreading and mismatch repair. Nature Communications 9, 1746.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(2018). Somatic and Germline Mutation Periodicity Follow the Orientation of the DNA Minor Groove around Nucleosomes. Cell 175, 1074-1087.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Arnedo-Pac, C., et al. (2019). OncodriveCLUSTL: a sequence-based clustering method to identify cancer drivers. Bioinformatics 35, 4788–4790.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(2019). The mutational footprints of cancer therapies. Nature Genetics 51, 1732–1740.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11338560" y="6397920"/>
            <a:ext cx="489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82880" y="182880"/>
            <a:ext cx="1170216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Somatic mutations are common in living cells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51480" y="1662480"/>
            <a:ext cx="10510920" cy="8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study of cancer genomes has revealed that somatic cells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can accumulate up to thousands of nucleotide substitutions.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917640" y="2710080"/>
            <a:ext cx="10484280" cy="381600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165240" y="6301080"/>
            <a:ext cx="193572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Sabarinathan, Pich et al. 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https://doi.org/10.1101/190330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74080" y="7704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2651760" y="222804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090080" y="1214640"/>
            <a:ext cx="4010400" cy="540576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5486400" y="1410480"/>
            <a:ext cx="59983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Mutation rate shows variability across the genome at different scales.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known determinants of mutation rate are related to: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gene expression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replication timing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DNA-bound TF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nucleosome positioning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histone modifications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transient non-B-DNA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74080" y="-66960"/>
            <a:ext cx="105109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2651760" y="2228040"/>
            <a:ext cx="1051092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0" t="0" r="0" b="40420"/>
          <a:stretch/>
        </p:blipFill>
        <p:spPr>
          <a:xfrm>
            <a:off x="1463400" y="1136160"/>
            <a:ext cx="9416160" cy="31503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1296720" y="4389120"/>
            <a:ext cx="9507600" cy="197244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2085840" y="4150800"/>
            <a:ext cx="193572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Polak et al. doi:10.1038/nature14221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2174400" y="6068160"/>
            <a:ext cx="193572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Lawrence et al.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doi:10.1038/nature12213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11521800" y="6397560"/>
            <a:ext cx="3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</TotalTime>
  <Application>LibreOffice/6.0.7.3$Linux_X86_64 LibreOffice_project/00m0$Build-3</Application>
  <Words>201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2020-05-20T02:58:52Z</dcterms:created>
  <dc:creator>steve rozen</dc:creator>
  <dc:description/>
  <dc:language>en-US</dc:language>
  <cp:lastModifiedBy/>
  <dcterms:modified xsi:type="dcterms:W3CDTF">2020-07-10T12:30:57Z</dcterms:modified>
  <cp:revision>194</cp:revision>
  <dc:subject/>
  <dc:title>Mutational signature analysis pipelines, machine learning, and benchmarking on synthetic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